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71" r:id="rId2"/>
    <p:sldId id="310"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66116"/>
    <a:srgbClr val="DBF517"/>
    <a:srgbClr val="65C04C"/>
    <a:srgbClr val="6EDB31"/>
    <a:srgbClr val="F61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3" autoAdjust="0"/>
    <p:restoredTop sz="94660"/>
  </p:normalViewPr>
  <p:slideViewPr>
    <p:cSldViewPr>
      <p:cViewPr varScale="1">
        <p:scale>
          <a:sx n="129" d="100"/>
          <a:sy n="129" d="100"/>
        </p:scale>
        <p:origin x="158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AEE32D8-3AA8-4FBB-A0CC-F22DAE5D0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29579C4A-E9D9-4B47-A59C-96B0ED244C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BBA3D9-B89C-4039-B7F7-CF48608CF69A}" type="datetimeFigureOut">
              <a:rPr lang="fr-FR" smtClean="0"/>
              <a:t>06/03/2024</a:t>
            </a:fld>
            <a:endParaRPr lang="fr-FR"/>
          </a:p>
        </p:txBody>
      </p:sp>
      <p:sp>
        <p:nvSpPr>
          <p:cNvPr id="4" name="Espace réservé du pied de page 3">
            <a:extLst>
              <a:ext uri="{FF2B5EF4-FFF2-40B4-BE49-F238E27FC236}">
                <a16:creationId xmlns:a16="http://schemas.microsoft.com/office/drawing/2014/main" id="{723765B5-D30D-4157-89D2-2E868807C7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EF29E909-0181-41ED-AE5B-4817CAC3D1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EFED61-EBC6-442F-BB70-F12C54771481}" type="slidenum">
              <a:rPr lang="fr-FR" smtClean="0"/>
              <a:t>‹N°›</a:t>
            </a:fld>
            <a:endParaRPr lang="fr-FR"/>
          </a:p>
        </p:txBody>
      </p:sp>
    </p:spTree>
    <p:extLst>
      <p:ext uri="{BB962C8B-B14F-4D97-AF65-F5344CB8AC3E}">
        <p14:creationId xmlns:p14="http://schemas.microsoft.com/office/powerpoint/2010/main" val="1483506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3B4EE-D669-46F9-815A-69A8C3C0179A}" type="datetimeFigureOut">
              <a:rPr lang="fr-FR" smtClean="0"/>
              <a:t>06/03/2024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C8049C-4803-471C-8DBA-7022ED891A7F}" type="slidenum">
              <a:rPr lang="fr-FR" smtClean="0"/>
              <a:t>‹N°›</a:t>
            </a:fld>
            <a:endParaRPr lang="fr-FR"/>
          </a:p>
        </p:txBody>
      </p:sp>
    </p:spTree>
    <p:extLst>
      <p:ext uri="{BB962C8B-B14F-4D97-AF65-F5344CB8AC3E}">
        <p14:creationId xmlns:p14="http://schemas.microsoft.com/office/powerpoint/2010/main" val="19342643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3C21BF-B5A5-4E62-915A-D2A390FCCAA5}" type="datetime1">
              <a:rPr lang="fr-FR" smtClean="0"/>
              <a:t>06/03/2024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hasCustomPrompt="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84D5F8F1-B59A-4D2B-ABF0-964897B2A8B5}" type="datetime1">
              <a:rPr lang="fr-FR" smtClean="0"/>
              <a:t>06/03/2024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DED773A-F5EC-4569-88AF-47B45242D38C}" type="datetime1">
              <a:rPr lang="fr-FR" smtClean="0"/>
              <a:t>06/03/2024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hasCustomPrompt="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5DBA0AEF-52D4-43ED-AC24-00488E94EDDC}" type="datetime1">
              <a:rPr lang="fr-FR" smtClean="0"/>
              <a:t>06/03/2024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333A67C5-FAE5-4287-BE3D-077B3B08962A}" type="datetime1">
              <a:rPr lang="fr-FR" smtClean="0"/>
              <a:t>06/03/2024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24D81DE4-A29C-4A50-B18E-E2C7066697A0}" type="datetime1">
              <a:rPr lang="fr-FR" smtClean="0"/>
              <a:t>06/03/2024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AE3B4116-BB87-48AD-AE4F-D7DCF2CF3A75}" type="datetime1">
              <a:rPr lang="fr-FR" smtClean="0"/>
              <a:t>06/03/2024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0ED81C23-53DC-425D-A4C9-7ADBDD6DFC1D}" type="datetime1">
              <a:rPr lang="fr-FR" smtClean="0"/>
              <a:t>06/03/2024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4A180A44-6952-4D79-8DBA-924EF9B702A1}" type="datetime1">
              <a:rPr lang="fr-FR" smtClean="0"/>
              <a:t>06/03/2024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1F448F2-6CFE-4668-AC43-2ECCFF4667B9}" type="datetime1">
              <a:rPr lang="fr-FR" smtClean="0"/>
              <a:t>06/03/2024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9E5A9A4B-08C2-438F-926B-00A10199AF07}" type="datetime1">
              <a:rPr lang="fr-FR" smtClean="0"/>
              <a:t>06/03/2024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34E027-9C10-4E33-8A83-3B36055776E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4E027-9C10-4E33-8A83-3B36055776E2}" type="slidenum">
              <a:rPr lang="fr-FR" smtClean="0"/>
              <a:t>‹N°›</a:t>
            </a:fld>
            <a:endParaRPr lang="fr-FR"/>
          </a:p>
        </p:txBody>
      </p:sp>
      <p:grpSp>
        <p:nvGrpSpPr>
          <p:cNvPr id="7" name="Groupe 6"/>
          <p:cNvGrpSpPr/>
          <p:nvPr userDrawn="1"/>
        </p:nvGrpSpPr>
        <p:grpSpPr>
          <a:xfrm>
            <a:off x="7433805" y="6237306"/>
            <a:ext cx="1683387" cy="602935"/>
            <a:chOff x="-22111" y="6093296"/>
            <a:chExt cx="2010550" cy="681050"/>
          </a:xfrm>
        </p:grpSpPr>
        <p:pic>
          <p:nvPicPr>
            <p:cNvPr id="8" name="Image 7"/>
            <p:cNvPicPr/>
            <p:nvPr/>
          </p:nvPicPr>
          <p:blipFill>
            <a:blip r:embed="rId13">
              <a:extLst>
                <a:ext uri="{28A0092B-C50C-407E-A947-70E740481C1C}">
                  <a14:useLocalDpi xmlns:a14="http://schemas.microsoft.com/office/drawing/2010/main" val="0"/>
                </a:ext>
              </a:extLst>
            </a:blip>
            <a:srcRect/>
            <a:stretch>
              <a:fillRect/>
            </a:stretch>
          </p:blipFill>
          <p:spPr bwMode="auto">
            <a:xfrm>
              <a:off x="174983" y="6093296"/>
              <a:ext cx="1616364" cy="476885"/>
            </a:xfrm>
            <a:prstGeom prst="rect">
              <a:avLst/>
            </a:prstGeom>
            <a:noFill/>
            <a:ln>
              <a:noFill/>
            </a:ln>
          </p:spPr>
        </p:pic>
        <p:sp>
          <p:nvSpPr>
            <p:cNvPr id="9" name="Rectangle 8"/>
            <p:cNvSpPr/>
            <p:nvPr/>
          </p:nvSpPr>
          <p:spPr>
            <a:xfrm>
              <a:off x="-22111" y="6565755"/>
              <a:ext cx="2010550" cy="208591"/>
            </a:xfrm>
            <a:prstGeom prst="rect">
              <a:avLst/>
            </a:prstGeom>
          </p:spPr>
          <p:txBody>
            <a:bodyPr wrap="square">
              <a:spAutoFit/>
            </a:bodyPr>
            <a:lstStyle/>
            <a:p>
              <a:r>
                <a:rPr lang="fr-FR" sz="600" dirty="0"/>
                <a:t>Catégorie d’action : Actions de formation</a:t>
              </a:r>
            </a:p>
          </p:txBody>
        </p:sp>
      </p:grpSp>
      <p:pic>
        <p:nvPicPr>
          <p:cNvPr id="10" name="Imag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55657" y="151220"/>
            <a:ext cx="836772" cy="54144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11560" y="1124164"/>
            <a:ext cx="8208912" cy="5124480"/>
          </a:xfrm>
          <a:prstGeom prst="rect">
            <a:avLst/>
          </a:prstGeom>
        </p:spPr>
        <p:txBody>
          <a:bodyPr wrap="square">
            <a:spAutoFit/>
          </a:bodyPr>
          <a:lstStyle/>
          <a:p>
            <a:pPr algn="ctr">
              <a:lnSpc>
                <a:spcPct val="100000"/>
              </a:lnSpc>
              <a:spcBef>
                <a:spcPct val="0"/>
              </a:spcBef>
              <a:buClrTx/>
              <a:buFontTx/>
              <a:buNone/>
            </a:pPr>
            <a:r>
              <a:rPr lang="fr-FR" sz="1400" b="1" dirty="0">
                <a:solidFill>
                  <a:srgbClr val="DF7026"/>
                </a:solidFill>
              </a:rPr>
              <a:t>Source: Ministère du travail, de l’emploi et de l’insertion, </a:t>
            </a:r>
          </a:p>
          <a:p>
            <a:pPr algn="ctr">
              <a:lnSpc>
                <a:spcPct val="100000"/>
              </a:lnSpc>
              <a:spcBef>
                <a:spcPct val="0"/>
              </a:spcBef>
              <a:buClrTx/>
              <a:buFontTx/>
              <a:buNone/>
            </a:pPr>
            <a:r>
              <a:rPr lang="fr-FR" sz="1400" b="1" dirty="0">
                <a:solidFill>
                  <a:srgbClr val="DF7026"/>
                </a:solidFill>
              </a:rPr>
              <a:t>avec sa mise à jour du 04 octobre 2021</a:t>
            </a:r>
          </a:p>
          <a:p>
            <a:pPr algn="l"/>
            <a:r>
              <a:rPr lang="fr-FR" sz="1200" b="1" i="0" dirty="0">
                <a:solidFill>
                  <a:srgbClr val="333333"/>
                </a:solidFill>
                <a:effectLst/>
              </a:rPr>
              <a:t>Qui peut bénéficier d’un bilan de compétences ?</a:t>
            </a:r>
          </a:p>
          <a:p>
            <a:pPr algn="l"/>
            <a:r>
              <a:rPr lang="fr-FR" sz="1200" b="0" i="0" dirty="0">
                <a:solidFill>
                  <a:srgbClr val="333333"/>
                </a:solidFill>
                <a:effectLst/>
              </a:rPr>
              <a:t>Toute personne active, notamment :</a:t>
            </a:r>
          </a:p>
          <a:p>
            <a:pPr algn="l">
              <a:buFont typeface="Arial" panose="020B0604020202020204" pitchFamily="34" charset="0"/>
              <a:buChar char="•"/>
            </a:pPr>
            <a:r>
              <a:rPr lang="fr-FR" sz="1200" b="0" i="0" dirty="0">
                <a:solidFill>
                  <a:srgbClr val="333333"/>
                </a:solidFill>
                <a:effectLst/>
              </a:rPr>
              <a:t>les salariés du secteur privé,</a:t>
            </a:r>
          </a:p>
          <a:p>
            <a:pPr algn="l">
              <a:buFont typeface="Arial" panose="020B0604020202020204" pitchFamily="34" charset="0"/>
              <a:buChar char="•"/>
            </a:pPr>
            <a:r>
              <a:rPr lang="fr-FR" sz="1200" b="0" i="0" dirty="0">
                <a:solidFill>
                  <a:srgbClr val="333333"/>
                </a:solidFill>
                <a:effectLst/>
              </a:rPr>
              <a:t>les demandeurs d’emploi : la demande doit être faite auprès de Pôle emploi, de l’APEC ou de Cap emploi,</a:t>
            </a:r>
          </a:p>
          <a:p>
            <a:pPr algn="l">
              <a:buFont typeface="Arial" panose="020B0604020202020204" pitchFamily="34" charset="0"/>
              <a:buChar char="•"/>
            </a:pPr>
            <a:r>
              <a:rPr lang="fr-FR" sz="1200" b="0" i="0" dirty="0">
                <a:solidFill>
                  <a:srgbClr val="333333"/>
                </a:solidFill>
                <a:effectLst/>
              </a:rPr>
              <a:t>les salariés du secteur public (fonctionnaires, agents non titulaires, etc.) : textes spécifiques mais dans des conditions similaires aux salariés.</a:t>
            </a:r>
          </a:p>
          <a:p>
            <a:pPr algn="l"/>
            <a:r>
              <a:rPr lang="fr-FR" sz="1200" b="1" i="0" dirty="0">
                <a:solidFill>
                  <a:srgbClr val="333333"/>
                </a:solidFill>
                <a:effectLst/>
              </a:rPr>
              <a:t>Quels sont les objectifs du bilan de compétences ?</a:t>
            </a:r>
          </a:p>
          <a:p>
            <a:pPr algn="l"/>
            <a:r>
              <a:rPr lang="fr-FR" sz="1200" b="0" i="0" dirty="0">
                <a:solidFill>
                  <a:srgbClr val="333333"/>
                </a:solidFill>
                <a:effectLst/>
              </a:rPr>
              <a:t>Il permet :</a:t>
            </a:r>
          </a:p>
          <a:p>
            <a:pPr algn="l">
              <a:buFont typeface="Arial" panose="020B0604020202020204" pitchFamily="34" charset="0"/>
              <a:buChar char="•"/>
            </a:pPr>
            <a:r>
              <a:rPr lang="fr-FR" sz="1200" b="0" i="0" dirty="0">
                <a:solidFill>
                  <a:srgbClr val="333333"/>
                </a:solidFill>
                <a:effectLst/>
              </a:rPr>
              <a:t>d’analyser ses compétences personnelles et professionnelles, ses aptitudes et ses motivations ;</a:t>
            </a:r>
          </a:p>
          <a:p>
            <a:pPr algn="l">
              <a:buFont typeface="Arial" panose="020B0604020202020204" pitchFamily="34" charset="0"/>
              <a:buChar char="•"/>
            </a:pPr>
            <a:r>
              <a:rPr lang="fr-FR" sz="1200" b="0" i="0" dirty="0">
                <a:solidFill>
                  <a:srgbClr val="333333"/>
                </a:solidFill>
                <a:effectLst/>
              </a:rPr>
              <a:t>de définir son projet professionnel et, le cas échéant, un projet de formation ;</a:t>
            </a:r>
          </a:p>
          <a:p>
            <a:pPr algn="l">
              <a:buFont typeface="Arial" panose="020B0604020202020204" pitchFamily="34" charset="0"/>
              <a:buChar char="•"/>
            </a:pPr>
            <a:r>
              <a:rPr lang="fr-FR" sz="1200" b="0" i="0" dirty="0">
                <a:solidFill>
                  <a:srgbClr val="333333"/>
                </a:solidFill>
                <a:effectLst/>
              </a:rPr>
              <a:t>d’utiliser ses atouts comme un instrument de négociation pour un emploi, une formation ou une évolution de carrière.</a:t>
            </a:r>
          </a:p>
          <a:p>
            <a:pPr algn="l"/>
            <a:r>
              <a:rPr lang="fr-FR" sz="1200" b="1" i="0" dirty="0">
                <a:solidFill>
                  <a:srgbClr val="333333"/>
                </a:solidFill>
                <a:effectLst/>
                <a:latin typeface="notosans-bold"/>
              </a:rPr>
              <a:t>Comment est mis en œuvre le bilan de compétences ?</a:t>
            </a:r>
          </a:p>
          <a:p>
            <a:pPr algn="l"/>
            <a:r>
              <a:rPr lang="fr-FR" sz="1200" b="0" i="0" dirty="0">
                <a:solidFill>
                  <a:srgbClr val="333333"/>
                </a:solidFill>
                <a:effectLst/>
                <a:latin typeface="opensans-regular"/>
              </a:rPr>
              <a:t>Les bilans de compétences sont éligibles au </a:t>
            </a:r>
            <a:r>
              <a:rPr lang="fr-FR" sz="1200" dirty="0">
                <a:solidFill>
                  <a:srgbClr val="333333"/>
                </a:solidFill>
                <a:latin typeface="opensans-regular"/>
              </a:rPr>
              <a:t>compte personnel de formation.</a:t>
            </a:r>
          </a:p>
          <a:p>
            <a:pPr algn="l">
              <a:buFont typeface="Arial" panose="020B0604020202020204" pitchFamily="34" charset="0"/>
              <a:buChar char="•"/>
            </a:pPr>
            <a:r>
              <a:rPr lang="fr-FR" sz="1200" b="0" i="0" dirty="0">
                <a:solidFill>
                  <a:srgbClr val="333333"/>
                </a:solidFill>
                <a:effectLst/>
                <a:latin typeface="opensans-regular"/>
              </a:rPr>
              <a:t>Lorsque le salarié mobilise son compte personnel de formation pour un bilan réalisé hors temps de travail, l’employeur n’a pas à être informé.</a:t>
            </a:r>
          </a:p>
          <a:p>
            <a:pPr algn="l">
              <a:buFont typeface="Arial" panose="020B0604020202020204" pitchFamily="34" charset="0"/>
              <a:buChar char="•"/>
            </a:pPr>
            <a:r>
              <a:rPr lang="fr-FR" sz="1200" b="0" i="0" dirty="0">
                <a:solidFill>
                  <a:srgbClr val="333333"/>
                </a:solidFill>
                <a:effectLst/>
                <a:latin typeface="opensans-regular"/>
              </a:rPr>
              <a:t>Lorsque le salarié mobilise son </a:t>
            </a:r>
            <a:r>
              <a:rPr lang="fr-FR" sz="1200" dirty="0">
                <a:solidFill>
                  <a:srgbClr val="333333"/>
                </a:solidFill>
                <a:latin typeface="opensans-regular"/>
              </a:rPr>
              <a:t>compte personnel de formation </a:t>
            </a:r>
            <a:r>
              <a:rPr lang="fr-FR" sz="1200" b="0" i="0" dirty="0">
                <a:solidFill>
                  <a:srgbClr val="333333"/>
                </a:solidFill>
                <a:effectLst/>
                <a:latin typeface="opensans-regular"/>
              </a:rPr>
              <a:t>pour un bilan en tout ou partie, pendant le temps de travail, il doit demander l’accord préalable de l’employeur selon les règles propres au compte personnel de formation.</a:t>
            </a:r>
          </a:p>
          <a:p>
            <a:pPr algn="l"/>
            <a:r>
              <a:rPr lang="fr-FR" sz="1200" b="1" i="0" dirty="0">
                <a:solidFill>
                  <a:srgbClr val="333333"/>
                </a:solidFill>
                <a:effectLst/>
                <a:latin typeface="opensans-regular"/>
              </a:rPr>
              <a:t>Dans le cadre du </a:t>
            </a:r>
            <a:r>
              <a:rPr lang="fr-FR" sz="1200" b="1" dirty="0">
                <a:solidFill>
                  <a:srgbClr val="333333"/>
                </a:solidFill>
                <a:latin typeface="opensans-regular"/>
              </a:rPr>
              <a:t>plan de développement des compétences de l’entreprise </a:t>
            </a:r>
            <a:r>
              <a:rPr lang="fr-FR" sz="1200" b="1" i="0" dirty="0">
                <a:solidFill>
                  <a:srgbClr val="333333"/>
                </a:solidFill>
                <a:effectLst/>
                <a:latin typeface="opensans-regular"/>
              </a:rPr>
              <a:t>(salariés) ou d’un congé de reclassement :</a:t>
            </a:r>
            <a:endParaRPr lang="fr-FR" sz="1200" b="0" i="0" dirty="0">
              <a:solidFill>
                <a:srgbClr val="333333"/>
              </a:solidFill>
              <a:effectLst/>
              <a:latin typeface="opensans-regular"/>
            </a:endParaRPr>
          </a:p>
          <a:p>
            <a:pPr algn="l"/>
            <a:r>
              <a:rPr lang="fr-FR" sz="1200" b="0" i="0" dirty="0">
                <a:solidFill>
                  <a:srgbClr val="333333"/>
                </a:solidFill>
                <a:effectLst/>
                <a:latin typeface="opensans-regular"/>
              </a:rPr>
              <a:t>Le bilan de compétences ne peut être réalisé qu’avec le consentement du salarié.</a:t>
            </a:r>
          </a:p>
          <a:p>
            <a:pPr algn="l"/>
            <a:r>
              <a:rPr lang="fr-FR" sz="1200" b="0" i="0" dirty="0">
                <a:solidFill>
                  <a:srgbClr val="333333"/>
                </a:solidFill>
                <a:effectLst/>
                <a:latin typeface="opensans-regular"/>
              </a:rPr>
              <a:t>Il fait l’objet d’une convention tripartite signée par le salarié, l’employeur et l’organisme prestataire de bilan. La convention précise les objectifs, le contenu, les moyens, la durée et la période de réalisation, et les modalités de réalisation, les modalités de remise des résultats détaillés et du document de synthèse ainsi que le prix et les modalités de règlement du bilan.</a:t>
            </a:r>
          </a:p>
          <a:p>
            <a:pPr algn="l"/>
            <a:r>
              <a:rPr lang="fr-FR" sz="1200" b="0" i="0" dirty="0">
                <a:solidFill>
                  <a:srgbClr val="333333"/>
                </a:solidFill>
                <a:effectLst/>
                <a:latin typeface="opensans-regular"/>
              </a:rPr>
              <a:t>Le salarié dispose d’un délai de 11 jours ouvrés pour faire connaître son acceptation en restituant la convention qu’il aura signée.</a:t>
            </a:r>
          </a:p>
          <a:p>
            <a:pPr algn="l"/>
            <a:r>
              <a:rPr lang="fr-FR" sz="1200" b="0" i="1" dirty="0">
                <a:solidFill>
                  <a:schemeClr val="accent2">
                    <a:lumMod val="75000"/>
                  </a:schemeClr>
                </a:solidFill>
                <a:effectLst/>
                <a:latin typeface="opensans-regular"/>
              </a:rPr>
              <a:t>L’absence de réponse du salarié au terme de ce délai vaut refus. Ce refus ne constitue ni une faute ni un motif de licenciement.</a:t>
            </a:r>
          </a:p>
          <a:p>
            <a:pPr algn="ctr">
              <a:lnSpc>
                <a:spcPct val="100000"/>
              </a:lnSpc>
              <a:spcBef>
                <a:spcPct val="0"/>
              </a:spcBef>
              <a:buClrTx/>
              <a:buFontTx/>
              <a:buNone/>
            </a:pPr>
            <a:endParaRPr lang="fr-FR" altLang="fr-FR" sz="1100" dirty="0">
              <a:solidFill>
                <a:srgbClr val="DF7026"/>
              </a:solidFill>
            </a:endParaRPr>
          </a:p>
        </p:txBody>
      </p:sp>
      <p:sp>
        <p:nvSpPr>
          <p:cNvPr id="3" name="ZoneTexte 2">
            <a:extLst>
              <a:ext uri="{FF2B5EF4-FFF2-40B4-BE49-F238E27FC236}">
                <a16:creationId xmlns:a16="http://schemas.microsoft.com/office/drawing/2014/main" id="{5368C01D-B27B-4079-A4C2-E4B4B9EB67A6}"/>
              </a:ext>
            </a:extLst>
          </p:cNvPr>
          <p:cNvSpPr txBox="1"/>
          <p:nvPr/>
        </p:nvSpPr>
        <p:spPr>
          <a:xfrm>
            <a:off x="971600" y="332656"/>
            <a:ext cx="7704856" cy="369332"/>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spcBef>
                <a:spcPct val="0"/>
              </a:spcBef>
            </a:pPr>
            <a:r>
              <a:rPr lang="fr-FR" altLang="fr-FR" b="1" dirty="0">
                <a:solidFill>
                  <a:schemeClr val="accent2">
                    <a:lumMod val="75000"/>
                  </a:schemeClr>
                </a:solidFill>
              </a:rPr>
              <a:t>Cadre légal d’un Bilan de compétences</a:t>
            </a:r>
            <a:endParaRPr lang="fr-FR" b="1" dirty="0">
              <a:solidFill>
                <a:schemeClr val="accent2">
                  <a:lumMod val="75000"/>
                </a:schemeClr>
              </a:solidFill>
            </a:endParaRPr>
          </a:p>
        </p:txBody>
      </p:sp>
      <p:sp>
        <p:nvSpPr>
          <p:cNvPr id="6" name="ZoneTexte 5">
            <a:extLst>
              <a:ext uri="{FF2B5EF4-FFF2-40B4-BE49-F238E27FC236}">
                <a16:creationId xmlns:a16="http://schemas.microsoft.com/office/drawing/2014/main" id="{EB3191CD-82F9-4C09-88DF-24C13927A7B9}"/>
              </a:ext>
            </a:extLst>
          </p:cNvPr>
          <p:cNvSpPr txBox="1"/>
          <p:nvPr/>
        </p:nvSpPr>
        <p:spPr>
          <a:xfrm>
            <a:off x="6660232" y="908720"/>
            <a:ext cx="1440160" cy="215444"/>
          </a:xfrm>
          <a:prstGeom prst="rect">
            <a:avLst/>
          </a:prstGeom>
          <a:noFill/>
        </p:spPr>
        <p:txBody>
          <a:bodyPr wrap="square" rtlCol="0">
            <a:spAutoFit/>
          </a:bodyPr>
          <a:lstStyle/>
          <a:p>
            <a:r>
              <a:rPr lang="fr-FR" sz="800" dirty="0"/>
              <a:t>Mise à jour </a:t>
            </a:r>
            <a:r>
              <a:rPr lang="fr-FR" sz="800"/>
              <a:t>le 01/12/23</a:t>
            </a:r>
            <a:endParaRPr lang="fr-FR" sz="800" dirty="0"/>
          </a:p>
        </p:txBody>
      </p:sp>
      <p:sp>
        <p:nvSpPr>
          <p:cNvPr id="2" name="Espace réservé du numéro de diapositive 1">
            <a:extLst>
              <a:ext uri="{FF2B5EF4-FFF2-40B4-BE49-F238E27FC236}">
                <a16:creationId xmlns:a16="http://schemas.microsoft.com/office/drawing/2014/main" id="{505580B1-9569-40AA-A097-062C9BB60AD3}"/>
              </a:ext>
            </a:extLst>
          </p:cNvPr>
          <p:cNvSpPr>
            <a:spLocks noGrp="1"/>
          </p:cNvSpPr>
          <p:nvPr>
            <p:ph type="sldNum" sz="quarter" idx="12"/>
          </p:nvPr>
        </p:nvSpPr>
        <p:spPr/>
        <p:txBody>
          <a:bodyPr/>
          <a:lstStyle/>
          <a:p>
            <a:fld id="{A034E027-9C10-4E33-8A83-3B36055776E2}" type="slidenum">
              <a:rPr lang="fr-FR" smtClean="0"/>
              <a:t>1</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23528" y="281881"/>
            <a:ext cx="8640960" cy="7109639"/>
          </a:xfrm>
          <a:prstGeom prst="rect">
            <a:avLst/>
          </a:prstGeom>
        </p:spPr>
        <p:txBody>
          <a:bodyPr wrap="square">
            <a:spAutoFit/>
          </a:bodyPr>
          <a:lstStyle/>
          <a:p>
            <a:pPr algn="l"/>
            <a:r>
              <a:rPr lang="fr-FR" sz="1200" b="0" i="0" dirty="0">
                <a:solidFill>
                  <a:srgbClr val="333333"/>
                </a:solidFill>
                <a:effectLst/>
                <a:latin typeface="opensans-regular"/>
              </a:rPr>
              <a:t>Lorsque le bilan est réalisé sur le temps de travail, il est assimilé à l’exécution normale du contrat de travail. Le coût du bilan est à la charge de l’employeur, sauf dans les cas où le CPF est mobilisé.</a:t>
            </a:r>
          </a:p>
          <a:p>
            <a:pPr algn="l"/>
            <a:r>
              <a:rPr lang="fr-FR" sz="1200" b="0" i="0" dirty="0">
                <a:solidFill>
                  <a:srgbClr val="333333"/>
                </a:solidFill>
                <a:effectLst/>
                <a:latin typeface="opensans-regular"/>
              </a:rPr>
              <a:t>Un bilan de compétences peut être préconisé à l’occasion d’un </a:t>
            </a:r>
            <a:r>
              <a:rPr lang="fr-FR" sz="1200" dirty="0">
                <a:solidFill>
                  <a:srgbClr val="333333"/>
                </a:solidFill>
                <a:latin typeface="opensans-regular"/>
              </a:rPr>
              <a:t>conseil en évolution professionnelle (CÉP). </a:t>
            </a:r>
            <a:r>
              <a:rPr lang="fr-FR" sz="1200" b="0" i="0" dirty="0">
                <a:solidFill>
                  <a:srgbClr val="333333"/>
                </a:solidFill>
                <a:effectLst/>
                <a:latin typeface="opensans-regular"/>
              </a:rPr>
              <a:t>Les attentes sont définies conjointement par le bénéficiaire et son conseiller CÉP, en lien avec le prestataire externe.</a:t>
            </a:r>
          </a:p>
          <a:p>
            <a:pPr algn="l"/>
            <a:r>
              <a:rPr lang="fr-FR" sz="1200" b="0" i="0" dirty="0">
                <a:solidFill>
                  <a:srgbClr val="333333"/>
                </a:solidFill>
                <a:effectLst/>
                <a:latin typeface="opensans-regular"/>
              </a:rPr>
              <a:t>Le document de synthèse peut être communiqué à la demande du bénéficiaire, à son conseiller CÉP, dans la mesure où :</a:t>
            </a:r>
          </a:p>
          <a:p>
            <a:pPr algn="l">
              <a:buFont typeface="Arial" panose="020B0604020202020204" pitchFamily="34" charset="0"/>
              <a:buChar char="•"/>
            </a:pPr>
            <a:r>
              <a:rPr lang="fr-FR" sz="1200" b="0" i="0" dirty="0">
                <a:solidFill>
                  <a:srgbClr val="333333"/>
                </a:solidFill>
                <a:effectLst/>
                <a:latin typeface="opensans-regular"/>
              </a:rPr>
              <a:t>le CÉP est délivré dans un espace neutre, hors de l’entreprise ;</a:t>
            </a:r>
          </a:p>
          <a:p>
            <a:pPr algn="l">
              <a:buFont typeface="Arial" panose="020B0604020202020204" pitchFamily="34" charset="0"/>
              <a:buChar char="•"/>
            </a:pPr>
            <a:r>
              <a:rPr lang="fr-FR" sz="1200" b="0" i="0" dirty="0">
                <a:solidFill>
                  <a:srgbClr val="333333"/>
                </a:solidFill>
                <a:effectLst/>
                <a:latin typeface="opensans-regular"/>
              </a:rPr>
              <a:t>le conseiller CÉP est soumis à l’obligation de discrétion professionnelle (les informations personnelles qui lui sont confiées dans l’exercice de ses fonctions ne peuvent être divulguées) ;</a:t>
            </a:r>
          </a:p>
          <a:p>
            <a:pPr algn="l">
              <a:buFont typeface="Arial" panose="020B0604020202020204" pitchFamily="34" charset="0"/>
              <a:buChar char="•"/>
            </a:pPr>
            <a:r>
              <a:rPr lang="fr-FR" sz="1200" b="0" i="0" dirty="0">
                <a:solidFill>
                  <a:srgbClr val="333333"/>
                </a:solidFill>
                <a:effectLst/>
                <a:latin typeface="opensans-regular"/>
              </a:rPr>
              <a:t>le bilan de compétences est étroitement lié au travail réalisé par le bénéficiaire et son conseiller CÉP sur son projet d’évolution professionnelle.</a:t>
            </a:r>
          </a:p>
          <a:p>
            <a:pPr algn="l"/>
            <a:r>
              <a:rPr lang="fr-FR" sz="1200" b="1" i="0" dirty="0">
                <a:solidFill>
                  <a:srgbClr val="333333"/>
                </a:solidFill>
                <a:effectLst/>
                <a:latin typeface="notosans-bold"/>
              </a:rPr>
              <a:t>Comment se déroule un bilan de compétences ?</a:t>
            </a:r>
          </a:p>
          <a:p>
            <a:pPr algn="l"/>
            <a:r>
              <a:rPr lang="fr-FR" sz="1200" b="0" i="0" dirty="0">
                <a:solidFill>
                  <a:srgbClr val="333333"/>
                </a:solidFill>
                <a:effectLst/>
                <a:latin typeface="opensans-regular"/>
              </a:rPr>
              <a:t>La durée du bilan de compétences varie selon le besoin de la personne. Elle est au maximum de 24 heures. Elle se répartit généralement sur plusieurs semaines.</a:t>
            </a:r>
          </a:p>
          <a:p>
            <a:pPr algn="l"/>
            <a:r>
              <a:rPr lang="fr-FR" sz="1200" b="0" i="0" dirty="0">
                <a:solidFill>
                  <a:srgbClr val="333333"/>
                </a:solidFill>
                <a:effectLst/>
                <a:latin typeface="opensans-regular"/>
              </a:rPr>
              <a:t>Le bilan comprend obligatoirement trois phases sous la conduite du prestataire. Le temps consacré à chaque phase est variable selon les actions conduites pour répondre au besoin de la personne.</a:t>
            </a:r>
          </a:p>
          <a:p>
            <a:pPr algn="l"/>
            <a:r>
              <a:rPr lang="fr-FR" sz="1200" b="1" i="0" dirty="0">
                <a:solidFill>
                  <a:srgbClr val="333333"/>
                </a:solidFill>
                <a:effectLst/>
                <a:latin typeface="opensans-regular"/>
              </a:rPr>
              <a:t>Une phase préliminaire a pour objet de</a:t>
            </a:r>
            <a:r>
              <a:rPr lang="fr-FR" sz="1200" b="0" i="0" dirty="0">
                <a:solidFill>
                  <a:srgbClr val="333333"/>
                </a:solidFill>
                <a:effectLst/>
                <a:latin typeface="opensans-regular"/>
              </a:rPr>
              <a:t> :</a:t>
            </a:r>
          </a:p>
          <a:p>
            <a:pPr algn="l">
              <a:buFont typeface="Arial" panose="020B0604020202020204" pitchFamily="34" charset="0"/>
              <a:buChar char="•"/>
            </a:pPr>
            <a:r>
              <a:rPr lang="fr-FR" sz="1200" b="0" i="0" dirty="0">
                <a:solidFill>
                  <a:srgbClr val="333333"/>
                </a:solidFill>
                <a:effectLst/>
                <a:latin typeface="opensans-regular"/>
              </a:rPr>
              <a:t>d’analyser la demande et le besoin du bénéficiaire,</a:t>
            </a:r>
          </a:p>
          <a:p>
            <a:pPr algn="l">
              <a:buFont typeface="Arial" panose="020B0604020202020204" pitchFamily="34" charset="0"/>
              <a:buChar char="•"/>
            </a:pPr>
            <a:r>
              <a:rPr lang="fr-FR" sz="1200" b="0" i="0" dirty="0">
                <a:solidFill>
                  <a:srgbClr val="333333"/>
                </a:solidFill>
                <a:effectLst/>
                <a:latin typeface="opensans-regular"/>
              </a:rPr>
              <a:t>de déterminer le format le plus adapté à la situation et au besoin,</a:t>
            </a:r>
          </a:p>
          <a:p>
            <a:pPr algn="l">
              <a:buFont typeface="Arial" panose="020B0604020202020204" pitchFamily="34" charset="0"/>
              <a:buChar char="•"/>
            </a:pPr>
            <a:r>
              <a:rPr lang="fr-FR" sz="1200" b="0" i="0" dirty="0">
                <a:solidFill>
                  <a:srgbClr val="333333"/>
                </a:solidFill>
                <a:effectLst/>
                <a:latin typeface="opensans-regular"/>
              </a:rPr>
              <a:t>de définir conjointement les modalités de déroulement du bilan.</a:t>
            </a:r>
          </a:p>
          <a:p>
            <a:pPr algn="l"/>
            <a:r>
              <a:rPr lang="fr-FR" sz="1200" b="1" i="0" dirty="0">
                <a:solidFill>
                  <a:srgbClr val="333333"/>
                </a:solidFill>
                <a:effectLst/>
                <a:latin typeface="opensans-regular"/>
              </a:rPr>
              <a:t>Une phase d’investigation permet au bénéficiaire</a:t>
            </a:r>
            <a:r>
              <a:rPr lang="fr-FR" sz="1200" b="0" i="0" dirty="0">
                <a:solidFill>
                  <a:srgbClr val="333333"/>
                </a:solidFill>
                <a:effectLst/>
                <a:latin typeface="opensans-regular"/>
              </a:rPr>
              <a:t> :</a:t>
            </a:r>
          </a:p>
          <a:p>
            <a:pPr algn="l">
              <a:buFont typeface="Arial" panose="020B0604020202020204" pitchFamily="34" charset="0"/>
              <a:buChar char="•"/>
            </a:pPr>
            <a:r>
              <a:rPr lang="fr-FR" sz="1200" b="0" i="0" dirty="0">
                <a:solidFill>
                  <a:srgbClr val="333333"/>
                </a:solidFill>
                <a:effectLst/>
                <a:latin typeface="opensans-regular"/>
              </a:rPr>
              <a:t>soit de construire son projet professionnel et d’en vérifier la pertinence,</a:t>
            </a:r>
          </a:p>
          <a:p>
            <a:pPr algn="l">
              <a:buFont typeface="Arial" panose="020B0604020202020204" pitchFamily="34" charset="0"/>
              <a:buChar char="•"/>
            </a:pPr>
            <a:r>
              <a:rPr lang="fr-FR" sz="1200" b="0" i="0" dirty="0">
                <a:solidFill>
                  <a:srgbClr val="333333"/>
                </a:solidFill>
                <a:effectLst/>
                <a:latin typeface="opensans-regular"/>
              </a:rPr>
              <a:t>soit d’élaborer une ou plusieurs alternatives.</a:t>
            </a:r>
          </a:p>
          <a:p>
            <a:pPr algn="l"/>
            <a:r>
              <a:rPr lang="fr-FR" sz="1200" b="1" i="0" dirty="0">
                <a:solidFill>
                  <a:srgbClr val="333333"/>
                </a:solidFill>
                <a:effectLst/>
                <a:latin typeface="opensans-regular"/>
              </a:rPr>
              <a:t>Une phase de conclusion, par la voie d’entretiens personnalisés, permet au bénéficiaire de</a:t>
            </a:r>
            <a:r>
              <a:rPr lang="fr-FR" sz="1200" b="0" i="0" dirty="0">
                <a:solidFill>
                  <a:srgbClr val="333333"/>
                </a:solidFill>
                <a:effectLst/>
                <a:latin typeface="opensans-regular"/>
              </a:rPr>
              <a:t> :</a:t>
            </a:r>
          </a:p>
          <a:p>
            <a:pPr algn="l">
              <a:buFont typeface="Arial" panose="020B0604020202020204" pitchFamily="34" charset="0"/>
              <a:buChar char="•"/>
            </a:pPr>
            <a:r>
              <a:rPr lang="fr-FR" sz="1200" b="0" i="0" dirty="0">
                <a:solidFill>
                  <a:srgbClr val="333333"/>
                </a:solidFill>
                <a:effectLst/>
                <a:latin typeface="opensans-regular"/>
              </a:rPr>
              <a:t>s’approprier les résultats détaillés de la phase d’investigation,</a:t>
            </a:r>
          </a:p>
          <a:p>
            <a:pPr algn="l">
              <a:buFont typeface="Arial" panose="020B0604020202020204" pitchFamily="34" charset="0"/>
              <a:buChar char="•"/>
            </a:pPr>
            <a:r>
              <a:rPr lang="fr-FR" sz="1200" b="0" i="0" dirty="0">
                <a:solidFill>
                  <a:srgbClr val="333333"/>
                </a:solidFill>
                <a:effectLst/>
                <a:latin typeface="opensans-regular"/>
              </a:rPr>
              <a:t>recenser les conditions et moyens favorisant la réalisation du ou des projets professionnels,</a:t>
            </a:r>
          </a:p>
          <a:p>
            <a:pPr algn="l">
              <a:buFont typeface="Arial" panose="020B0604020202020204" pitchFamily="34" charset="0"/>
              <a:buChar char="•"/>
            </a:pPr>
            <a:r>
              <a:rPr lang="fr-FR" sz="1200" b="0" i="0" dirty="0">
                <a:solidFill>
                  <a:srgbClr val="333333"/>
                </a:solidFill>
                <a:effectLst/>
                <a:latin typeface="opensans-regular"/>
              </a:rPr>
              <a:t>prévoir les principales modalités et étapes du ou des projets professionnels, dont la possibilité de bénéficier d’un entretien de suivi avec le prestataire de bilan.</a:t>
            </a:r>
          </a:p>
          <a:p>
            <a:pPr algn="l"/>
            <a:r>
              <a:rPr lang="fr-FR" sz="1200" b="0" i="0" dirty="0">
                <a:solidFill>
                  <a:srgbClr val="333333"/>
                </a:solidFill>
                <a:effectLst/>
                <a:latin typeface="opensans-regular"/>
              </a:rPr>
              <a:t>Cette phase se termine par la présentation au bénéficiaire des résultats détaillés et d’un document de synthèse. Les résultats du bilan sont la seule propriété du bénéficiaire. Ils ne peuvent être communiqués à un tiers qu’avec son accord.</a:t>
            </a:r>
          </a:p>
          <a:p>
            <a:pPr algn="l"/>
            <a:r>
              <a:rPr lang="fr-FR" sz="1200" b="1" i="0" dirty="0">
                <a:solidFill>
                  <a:srgbClr val="333333"/>
                </a:solidFill>
                <a:effectLst/>
                <a:latin typeface="notosans-bold"/>
              </a:rPr>
              <a:t>Où faire un bilan de compétences ?</a:t>
            </a:r>
          </a:p>
          <a:p>
            <a:pPr algn="l"/>
            <a:r>
              <a:rPr lang="fr-FR" sz="1200" b="0" i="0" dirty="0">
                <a:solidFill>
                  <a:srgbClr val="333333"/>
                </a:solidFill>
                <a:effectLst/>
                <a:latin typeface="opensans-regular"/>
              </a:rPr>
              <a:t>Le bilan de compétences est obligatoirement réalisé par un prestataire extérieur à l’entreprise, qui ne peut organiser en interne le bilan pour ses salariés.</a:t>
            </a:r>
          </a:p>
          <a:p>
            <a:pPr algn="l"/>
            <a:r>
              <a:rPr lang="fr-FR" sz="1200" b="0" i="0" dirty="0">
                <a:solidFill>
                  <a:srgbClr val="333333"/>
                </a:solidFill>
                <a:effectLst/>
                <a:latin typeface="opensans-regular"/>
              </a:rPr>
              <a:t>Les prestataires financés sur fonds publics ou fonds mutualisés sont certifiés sur la base de critères définis par décret en conseil d’État.</a:t>
            </a:r>
          </a:p>
          <a:p>
            <a:pPr algn="l"/>
            <a:endParaRPr lang="fr-FR" sz="1200" b="0" i="0" dirty="0">
              <a:solidFill>
                <a:srgbClr val="333333"/>
              </a:solidFill>
              <a:effectLst/>
            </a:endParaRPr>
          </a:p>
          <a:p>
            <a:pPr algn="ctr">
              <a:lnSpc>
                <a:spcPct val="100000"/>
              </a:lnSpc>
              <a:spcBef>
                <a:spcPct val="0"/>
              </a:spcBef>
              <a:buClrTx/>
              <a:buFontTx/>
              <a:buNone/>
            </a:pPr>
            <a:endParaRPr lang="fr-FR" sz="1200" b="1" dirty="0">
              <a:solidFill>
                <a:srgbClr val="DF7026"/>
              </a:solidFill>
            </a:endParaRPr>
          </a:p>
          <a:p>
            <a:pPr algn="ctr">
              <a:spcBef>
                <a:spcPct val="0"/>
              </a:spcBef>
            </a:pPr>
            <a:endParaRPr lang="fr-FR" sz="1200" b="1" dirty="0">
              <a:solidFill>
                <a:srgbClr val="DF7026"/>
              </a:solidFill>
            </a:endParaRPr>
          </a:p>
          <a:p>
            <a:pPr algn="ctr">
              <a:spcBef>
                <a:spcPct val="0"/>
              </a:spcBef>
            </a:pPr>
            <a:endParaRPr lang="fr-FR" sz="1200" dirty="0"/>
          </a:p>
          <a:p>
            <a:pPr algn="ctr">
              <a:lnSpc>
                <a:spcPct val="100000"/>
              </a:lnSpc>
              <a:spcBef>
                <a:spcPct val="0"/>
              </a:spcBef>
              <a:buClrTx/>
              <a:buFontTx/>
              <a:buNone/>
            </a:pPr>
            <a:endParaRPr lang="fr-FR" altLang="fr-FR" sz="1200" dirty="0">
              <a:solidFill>
                <a:srgbClr val="DF7026"/>
              </a:solidFill>
            </a:endParaRPr>
          </a:p>
        </p:txBody>
      </p:sp>
      <p:sp>
        <p:nvSpPr>
          <p:cNvPr id="2" name="Espace réservé du numéro de diapositive 1">
            <a:extLst>
              <a:ext uri="{FF2B5EF4-FFF2-40B4-BE49-F238E27FC236}">
                <a16:creationId xmlns:a16="http://schemas.microsoft.com/office/drawing/2014/main" id="{505580B1-9569-40AA-A097-062C9BB60AD3}"/>
              </a:ext>
            </a:extLst>
          </p:cNvPr>
          <p:cNvSpPr>
            <a:spLocks noGrp="1"/>
          </p:cNvSpPr>
          <p:nvPr>
            <p:ph type="sldNum" sz="quarter" idx="12"/>
          </p:nvPr>
        </p:nvSpPr>
        <p:spPr/>
        <p:txBody>
          <a:bodyPr/>
          <a:lstStyle/>
          <a:p>
            <a:fld id="{A034E027-9C10-4E33-8A83-3B36055776E2}" type="slidenum">
              <a:rPr lang="fr-FR" smtClean="0"/>
              <a:t>2</a:t>
            </a:fld>
            <a:endParaRPr lang="fr-FR"/>
          </a:p>
        </p:txBody>
      </p:sp>
    </p:spTree>
    <p:extLst>
      <p:ext uri="{BB962C8B-B14F-4D97-AF65-F5344CB8AC3E}">
        <p14:creationId xmlns:p14="http://schemas.microsoft.com/office/powerpoint/2010/main" val="29500322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890</Words>
  <Application>Microsoft Macintosh PowerPoint</Application>
  <PresentationFormat>Affichage à l'écran (4:3)</PresentationFormat>
  <Paragraphs>52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notosans-bold</vt:lpstr>
      <vt:lpstr>opensans-regular</vt:lpstr>
      <vt:lpstr>Thème Office</vt:lpstr>
      <vt:lpstr>Présentation PowerPoint</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Murielle CAMUS</dc:creator>
  <cp:lastModifiedBy>Microsoft Office User</cp:lastModifiedBy>
  <cp:revision>164</cp:revision>
  <dcterms:created xsi:type="dcterms:W3CDTF">2020-08-03T07:32:00Z</dcterms:created>
  <dcterms:modified xsi:type="dcterms:W3CDTF">2024-03-06T14:23:07Z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1036-11.2.0.8970</vt:lpwstr>
  </property>
</Properties>
</file>